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348" r:id="rId6"/>
    <p:sldId id="260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261" r:id="rId15"/>
    <p:sldId id="349" r:id="rId16"/>
    <p:sldId id="288" r:id="rId17"/>
  </p:sldIdLst>
  <p:sldSz cx="9144000" cy="5143500" type="screen16x9"/>
  <p:notesSz cx="6858000" cy="9144000"/>
  <p:embeddedFontLst>
    <p:embeddedFont>
      <p:font typeface="Aldrich" panose="020B0604020202020204" charset="0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Didact Gothic" panose="000005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D46202-4E73-4E30-8801-562C908EE4A6}">
  <a:tblStyle styleId="{11D46202-4E73-4E30-8801-562C908EE4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87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419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123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211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905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0cd8a10cc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0cd8a10cc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0cd8a10cc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0cd8a10cc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3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49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3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54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3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51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947" name="Google Shape;947;p5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5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54" name="Google Shape;954;p5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5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56" name="Google Shape;956;p5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" name="Google Shape;958;p51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959" name="Google Shape;959;p51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51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965" name="Google Shape;965;p52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52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972" name="Google Shape;972;p5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3" name="Google Shape;973;p5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74" name="Google Shape;974;p5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5" name="Google Shape;185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90" name="Google Shape;190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7" name="Google Shape;197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6" name="Google Shape;206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" name="Google Shape;207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1" name="Google Shape;231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9" name="Google Shape;239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" name="Google Shape;243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/>
          <p:nvPr/>
        </p:nvSpPr>
        <p:spPr>
          <a:xfrm flipH="1">
            <a:off x="333971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9" name="Google Shape;259;p14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flipH="1">
              <a:off x="70555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flipH="1">
              <a:off x="-9513" y="1762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5" name="Google Shape;265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2"/>
          </p:nvPr>
        </p:nvSpPr>
        <p:spPr>
          <a:xfrm>
            <a:off x="716613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"/>
          </p:nvPr>
        </p:nvSpPr>
        <p:spPr>
          <a:xfrm>
            <a:off x="717288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3"/>
          </p:nvPr>
        </p:nvSpPr>
        <p:spPr>
          <a:xfrm>
            <a:off x="2644521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subTitle" idx="4"/>
          </p:nvPr>
        </p:nvSpPr>
        <p:spPr>
          <a:xfrm>
            <a:off x="2645196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title" idx="5"/>
          </p:nvPr>
        </p:nvSpPr>
        <p:spPr>
          <a:xfrm>
            <a:off x="4572429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subTitle" idx="6"/>
          </p:nvPr>
        </p:nvSpPr>
        <p:spPr>
          <a:xfrm>
            <a:off x="4573104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title" idx="7"/>
          </p:nvPr>
        </p:nvSpPr>
        <p:spPr>
          <a:xfrm>
            <a:off x="6500337" y="2772869"/>
            <a:ext cx="19257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subTitle" idx="8"/>
          </p:nvPr>
        </p:nvSpPr>
        <p:spPr>
          <a:xfrm>
            <a:off x="6501012" y="3505638"/>
            <a:ext cx="19257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title" idx="9" hasCustomPrompt="1"/>
          </p:nvPr>
        </p:nvSpPr>
        <p:spPr>
          <a:xfrm>
            <a:off x="716388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4"/>
          <p:cNvSpPr txBox="1">
            <a:spLocks noGrp="1"/>
          </p:cNvSpPr>
          <p:nvPr>
            <p:ph type="title" idx="13" hasCustomPrompt="1"/>
          </p:nvPr>
        </p:nvSpPr>
        <p:spPr>
          <a:xfrm>
            <a:off x="2643696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14" hasCustomPrompt="1"/>
          </p:nvPr>
        </p:nvSpPr>
        <p:spPr>
          <a:xfrm>
            <a:off x="4571004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14"/>
          <p:cNvSpPr txBox="1">
            <a:spLocks noGrp="1"/>
          </p:cNvSpPr>
          <p:nvPr>
            <p:ph type="title" idx="15" hasCustomPrompt="1"/>
          </p:nvPr>
        </p:nvSpPr>
        <p:spPr>
          <a:xfrm>
            <a:off x="6498312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bg>
      <p:bgPr>
        <a:solidFill>
          <a:schemeClr val="accen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5"/>
          <p:cNvGrpSpPr/>
          <p:nvPr/>
        </p:nvGrpSpPr>
        <p:grpSpPr>
          <a:xfrm rot="10800000" flipH="1"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66" name="Google Shape;466;p25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25"/>
          <p:cNvGrpSpPr/>
          <p:nvPr/>
        </p:nvGrpSpPr>
        <p:grpSpPr>
          <a:xfrm flipH="1">
            <a:off x="5880236" y="299000"/>
            <a:ext cx="2221064" cy="1202094"/>
            <a:chOff x="1289186" y="298550"/>
            <a:chExt cx="2221064" cy="1202094"/>
          </a:xfrm>
        </p:grpSpPr>
        <p:sp>
          <p:nvSpPr>
            <p:cNvPr id="471" name="Google Shape;471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74" name="Google Shape;474;p2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76" name="Google Shape;476;p2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2135550" y="1379600"/>
            <a:ext cx="4872900" cy="16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subTitle" idx="1"/>
          </p:nvPr>
        </p:nvSpPr>
        <p:spPr>
          <a:xfrm>
            <a:off x="2135550" y="29630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50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2" name="Google Shape;922;p50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923" name="Google Shape;923;p50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50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50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941" name="Google Shape;941;p5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42" name="Google Shape;942;p5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4" name="Google Shape;944;p5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71" r:id="rId8"/>
    <p:sldLayoutId id="2147483696" r:id="rId9"/>
    <p:sldLayoutId id="2147483697" r:id="rId10"/>
    <p:sldLayoutId id="214748369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8"/>
          <p:cNvSpPr txBox="1">
            <a:spLocks noGrp="1"/>
          </p:cNvSpPr>
          <p:nvPr>
            <p:ph type="subTitle" idx="1"/>
          </p:nvPr>
        </p:nvSpPr>
        <p:spPr>
          <a:xfrm>
            <a:off x="2254050" y="2571750"/>
            <a:ext cx="4635900" cy="1388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/>
              <a:t>K</a:t>
            </a:r>
            <a:r>
              <a:rPr lang="en" dirty="0"/>
              <a:t>elompok 5:</a:t>
            </a:r>
          </a:p>
          <a:p>
            <a:pPr marL="0" indent="0" algn="just">
              <a:tabLst>
                <a:tab pos="3203575" algn="l"/>
              </a:tabLst>
            </a:pPr>
            <a:r>
              <a:rPr lang="en" dirty="0"/>
              <a:t>Ivan Avandi	2210010602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  <a:tabLst>
                <a:tab pos="3203575" algn="l"/>
              </a:tabLst>
            </a:pPr>
            <a:r>
              <a:rPr lang="en" dirty="0"/>
              <a:t>Nur yoga andika 	2210010652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  <a:tabLst>
                <a:tab pos="3203575" algn="l"/>
              </a:tabLst>
            </a:pPr>
            <a:r>
              <a:rPr lang="en-US" dirty="0"/>
              <a:t>Muhammad Adam Alghifari</a:t>
            </a:r>
            <a:r>
              <a:rPr lang="en" dirty="0"/>
              <a:t>	2210010314</a:t>
            </a:r>
          </a:p>
          <a:p>
            <a:pPr marL="0" indent="0" algn="just">
              <a:tabLst>
                <a:tab pos="3203575" algn="l"/>
              </a:tabLst>
            </a:pPr>
            <a:r>
              <a:rPr lang="id-ID" dirty="0"/>
              <a:t>W</a:t>
            </a:r>
            <a:r>
              <a:rPr lang="en" dirty="0"/>
              <a:t>ahyu afriliyani	2210010127</a:t>
            </a:r>
          </a:p>
        </p:txBody>
      </p:sp>
      <p:sp>
        <p:nvSpPr>
          <p:cNvPr id="991" name="Google Shape;991;p58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 TREE</a:t>
            </a:r>
            <a:br>
              <a:rPr lang="en" dirty="0"/>
            </a:br>
            <a:endParaRPr dirty="0"/>
          </a:p>
        </p:txBody>
      </p:sp>
      <p:grpSp>
        <p:nvGrpSpPr>
          <p:cNvPr id="992" name="Google Shape;992;p58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993" name="Google Shape;993;p58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8"/>
          <p:cNvGrpSpPr/>
          <p:nvPr/>
        </p:nvGrpSpPr>
        <p:grpSpPr>
          <a:xfrm rot="1628208">
            <a:off x="6858646" y="3264401"/>
            <a:ext cx="587736" cy="781797"/>
            <a:chOff x="3600400" y="2783875"/>
            <a:chExt cx="402275" cy="535100"/>
          </a:xfrm>
        </p:grpSpPr>
        <p:sp>
          <p:nvSpPr>
            <p:cNvPr id="1026" name="Google Shape;1026;p58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</a:p>
          <a:p>
            <a:pPr algn="ctr"/>
            <a:r>
              <a:rPr lang="en-US" dirty="0" err="1">
                <a:latin typeface="Aldrich" panose="020B0604020202020204" charset="0"/>
              </a:rPr>
              <a:t>Atur</a:t>
            </a:r>
            <a:r>
              <a:rPr lang="en-US" dirty="0">
                <a:latin typeface="Aldrich" panose="020B0604020202020204" charset="0"/>
              </a:rPr>
              <a:t> IP pada PC 2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1739" y="1245437"/>
            <a:ext cx="3095610" cy="30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</a:p>
          <a:p>
            <a:pPr algn="ctr"/>
            <a:r>
              <a:rPr lang="en-US" dirty="0" err="1">
                <a:latin typeface="Aldrich" panose="020B0604020202020204" charset="0"/>
              </a:rPr>
              <a:t>Atur</a:t>
            </a:r>
            <a:r>
              <a:rPr lang="en-US" dirty="0">
                <a:latin typeface="Aldrich" panose="020B0604020202020204" charset="0"/>
              </a:rPr>
              <a:t> IP pada PC 3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1738" y="1347314"/>
            <a:ext cx="3178737" cy="28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Tahap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tes</a:t>
            </a:r>
            <a:r>
              <a:rPr lang="en-US" dirty="0">
                <a:latin typeface="Aldrich" panose="020B0604020202020204" charset="0"/>
              </a:rPr>
              <a:t> ping pada </a:t>
            </a:r>
            <a:r>
              <a:rPr lang="en-US" dirty="0" err="1">
                <a:latin typeface="Aldrich" panose="020B0604020202020204" charset="0"/>
              </a:rPr>
              <a:t>setiap</a:t>
            </a:r>
            <a:r>
              <a:rPr lang="en-US" dirty="0">
                <a:latin typeface="Aldrich" panose="020B0604020202020204" charset="0"/>
              </a:rPr>
              <a:t> pc </a:t>
            </a:r>
            <a:r>
              <a:rPr lang="en-US" dirty="0" err="1">
                <a:latin typeface="Aldrich" panose="020B0604020202020204" charset="0"/>
              </a:rPr>
              <a:t>ke</a:t>
            </a:r>
            <a:r>
              <a:rPr lang="en-US" dirty="0">
                <a:latin typeface="Aldrich" panose="020B0604020202020204" charset="0"/>
              </a:rPr>
              <a:t> pc </a:t>
            </a:r>
            <a:r>
              <a:rPr lang="en-US" dirty="0" err="1">
                <a:latin typeface="Aldrich" panose="020B0604020202020204" charset="0"/>
              </a:rPr>
              <a:t>lainnya</a:t>
            </a:r>
            <a:r>
              <a:rPr lang="en-US" dirty="0">
                <a:latin typeface="Aldrich" panose="020B0604020202020204" charset="0"/>
              </a:rPr>
              <a:t> 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98380" y="1209432"/>
            <a:ext cx="4777617" cy="32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16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Simulasi Pengiriman Pesan </a:t>
            </a:r>
            <a:endParaRPr sz="2400" dirty="0"/>
          </a:p>
        </p:txBody>
      </p:sp>
      <p:pic>
        <p:nvPicPr>
          <p:cNvPr id="3" name="true">
            <a:hlinkClick r:id="" action="ppaction://media"/>
            <a:extLst>
              <a:ext uri="{FF2B5EF4-FFF2-40B4-BE49-F238E27FC236}">
                <a16:creationId xmlns:a16="http://schemas.microsoft.com/office/drawing/2014/main" id="{C8694053-8963-0BB8-FD95-E34638039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247" y="1215263"/>
            <a:ext cx="5851505" cy="32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3"/>
          <p:cNvSpPr txBox="1">
            <a:spLocks noGrp="1"/>
          </p:cNvSpPr>
          <p:nvPr>
            <p:ph type="subTitle" idx="1"/>
          </p:nvPr>
        </p:nvSpPr>
        <p:spPr>
          <a:xfrm>
            <a:off x="816159" y="1103450"/>
            <a:ext cx="7640152" cy="3500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 disebut juga sebagai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jaringan bertingkat karena adanya hierarki antar sentral. Interkoneksi umumnya dilakukan antara sentral dengan tingkat hierarki yang berbeda. Hierarki digambarkan dengan posisi rendah pada gambar jika posisinya rendah, dan sebaliknya.</a:t>
            </a:r>
            <a:r>
              <a:rPr lang="en-US" sz="1400" dirty="0">
                <a:latin typeface="Aldrich" panose="020B0604020202020204" charset="0"/>
              </a:rPr>
              <a:t> </a:t>
            </a:r>
            <a:r>
              <a:rPr lang="id-ID" sz="1400" dirty="0">
                <a:latin typeface="Aldrich" panose="020B0604020202020204" charset="0"/>
              </a:rPr>
              <a:t>Kelebihan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 terletak pada kecocokannya untuk sistem yang membangun jaringan komputer. Hierarki yang ada memudahkan pengorganisasian dan manajemen jaringan. Kelebihan lain dari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 perlu dieksplorasi untuk mendapatkan gambaran lengkapnya.</a:t>
            </a:r>
            <a:endParaRPr lang="en-US" sz="1400" dirty="0"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400" dirty="0">
                <a:latin typeface="Aldrich" panose="020B0604020202020204" charset="0"/>
              </a:rPr>
              <a:t>berikut penjabarannya :</a:t>
            </a:r>
            <a:endParaRPr lang="en-US" sz="1400" dirty="0"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Mudah mengembangkan menjadi jaringan luas</a:t>
            </a:r>
            <a:endParaRPr lang="en-US" sz="1400" dirty="0"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Mudahnya mendeteksi kerusakan atau </a:t>
            </a:r>
            <a:r>
              <a:rPr lang="id-ID" sz="1400" dirty="0" err="1">
                <a:latin typeface="Aldrich" panose="020B0604020202020204" charset="0"/>
              </a:rPr>
              <a:t>kesalaahanManajemen</a:t>
            </a:r>
            <a:r>
              <a:rPr lang="id-ID" sz="1400" dirty="0">
                <a:latin typeface="Aldrich" panose="020B0604020202020204" charset="0"/>
              </a:rPr>
              <a:t> data yang baik</a:t>
            </a:r>
            <a:endParaRPr sz="1400" dirty="0">
              <a:latin typeface="Aldrich" panose="020B0604020202020204" charset="0"/>
            </a:endParaRPr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66;p61">
            <a:extLst>
              <a:ext uri="{FF2B5EF4-FFF2-40B4-BE49-F238E27FC236}">
                <a16:creationId xmlns:a16="http://schemas.microsoft.com/office/drawing/2014/main" id="{495FF1FE-D9C0-D5FE-76DE-FC2CBB20ED94}"/>
              </a:ext>
            </a:extLst>
          </p:cNvPr>
          <p:cNvSpPr txBox="1">
            <a:spLocks/>
          </p:cNvSpPr>
          <p:nvPr/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KELEBIHAN </a:t>
            </a:r>
            <a:r>
              <a:rPr lang="id-ID" dirty="0"/>
              <a:t>TOPOLOGY TREE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3"/>
          <p:cNvSpPr txBox="1">
            <a:spLocks noGrp="1"/>
          </p:cNvSpPr>
          <p:nvPr>
            <p:ph type="subTitle" idx="1"/>
          </p:nvPr>
        </p:nvSpPr>
        <p:spPr>
          <a:xfrm>
            <a:off x="816159" y="1251626"/>
            <a:ext cx="7640152" cy="3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400" dirty="0">
                <a:latin typeface="Aldrich" panose="020B0604020202020204" charset="0"/>
              </a:rPr>
              <a:t>Dalam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, kesalahan pada kabel penghubung antar </a:t>
            </a:r>
            <a:r>
              <a:rPr lang="id-ID" sz="1400" dirty="0" err="1">
                <a:latin typeface="Aldrich" panose="020B0604020202020204" charset="0"/>
              </a:rPr>
              <a:t>hub</a:t>
            </a:r>
            <a:r>
              <a:rPr lang="id-ID" sz="1400" dirty="0">
                <a:latin typeface="Aldrich" panose="020B0604020202020204" charset="0"/>
              </a:rPr>
              <a:t> tidak mempengaruhi komunikasi dengan </a:t>
            </a:r>
            <a:r>
              <a:rPr lang="id-ID" sz="1400" dirty="0" err="1">
                <a:latin typeface="Aldrich" panose="020B0604020202020204" charset="0"/>
              </a:rPr>
              <a:t>node</a:t>
            </a:r>
            <a:r>
              <a:rPr lang="id-ID" sz="1400" dirty="0">
                <a:latin typeface="Aldrich" panose="020B0604020202020204" charset="0"/>
              </a:rPr>
              <a:t> lain. Namun, jika hubungan antar </a:t>
            </a:r>
            <a:r>
              <a:rPr lang="id-ID" sz="1400" dirty="0" err="1">
                <a:latin typeface="Aldrich" panose="020B0604020202020204" charset="0"/>
              </a:rPr>
              <a:t>hub</a:t>
            </a:r>
            <a:r>
              <a:rPr lang="id-ID" sz="1400" dirty="0">
                <a:latin typeface="Aldrich" panose="020B0604020202020204" charset="0"/>
              </a:rPr>
              <a:t> terputus karena masalah pada kabel penghubung, jaringan </a:t>
            </a:r>
            <a:r>
              <a:rPr lang="id-ID" sz="1400" dirty="0" err="1">
                <a:latin typeface="Aldrich" panose="020B0604020202020204" charset="0"/>
              </a:rPr>
              <a:t>star</a:t>
            </a:r>
            <a:r>
              <a:rPr lang="id-ID" sz="1400" dirty="0">
                <a:latin typeface="Aldrich" panose="020B0604020202020204" charset="0"/>
              </a:rPr>
              <a:t> lain tetap berfungsi meskipun berdampak pada komunikasi antar jaringan </a:t>
            </a:r>
            <a:r>
              <a:rPr lang="id-ID" sz="1400" dirty="0" err="1">
                <a:latin typeface="Aldrich" panose="020B0604020202020204" charset="0"/>
              </a:rPr>
              <a:t>star</a:t>
            </a:r>
            <a:r>
              <a:rPr lang="id-ID" sz="1400" dirty="0">
                <a:latin typeface="Aldrich" panose="020B0604020202020204" charset="0"/>
              </a:rPr>
              <a:t> yang </a:t>
            </a:r>
            <a:r>
              <a:rPr lang="id-ID" sz="1400" dirty="0" err="1">
                <a:latin typeface="Aldrich" panose="020B0604020202020204" charset="0"/>
              </a:rPr>
              <a:t>lain.Dampaknya</a:t>
            </a:r>
            <a:r>
              <a:rPr lang="id-ID" sz="1400" dirty="0">
                <a:latin typeface="Aldrich" panose="020B0604020202020204" charset="0"/>
              </a:rPr>
              <a:t> yakni terganggunya hubungan yang </a:t>
            </a:r>
            <a:r>
              <a:rPr lang="id-ID" sz="1400" dirty="0" err="1">
                <a:latin typeface="Aldrich" panose="020B0604020202020204" charset="0"/>
              </a:rPr>
              <a:t>dilakuakan</a:t>
            </a:r>
            <a:r>
              <a:rPr lang="id-ID" sz="1400" dirty="0">
                <a:latin typeface="Aldrich" panose="020B0604020202020204" charset="0"/>
              </a:rPr>
              <a:t> oleh jaringan </a:t>
            </a:r>
            <a:r>
              <a:rPr lang="id-ID" sz="1400" dirty="0" err="1">
                <a:latin typeface="Aldrich" panose="020B0604020202020204" charset="0"/>
              </a:rPr>
              <a:t>stardilain</a:t>
            </a:r>
            <a:r>
              <a:rPr lang="id-ID" sz="1400" dirty="0">
                <a:latin typeface="Aldrich" panose="020B0604020202020204" charset="0"/>
              </a:rPr>
              <a:t> perangkat komputer lainnya.</a:t>
            </a:r>
            <a:r>
              <a:rPr lang="en-US" sz="1400" dirty="0">
                <a:latin typeface="Aldrich" panose="020B0604020202020204" charset="0"/>
              </a:rPr>
              <a:t>0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400" dirty="0">
                <a:latin typeface="Aldrich" panose="020B0604020202020204" charset="0"/>
              </a:rPr>
              <a:t> Berikut beberapa kekurangan dari </a:t>
            </a:r>
            <a:r>
              <a:rPr lang="id-ID" sz="1400" dirty="0" err="1">
                <a:latin typeface="Aldrich" panose="020B0604020202020204" charset="0"/>
              </a:rPr>
              <a:t>penggunaantopologi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 :</a:t>
            </a: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Kinerja yang lambat</a:t>
            </a: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 err="1">
                <a:latin typeface="Aldrich" panose="020B0604020202020204" charset="0"/>
              </a:rPr>
              <a:t>Hub</a:t>
            </a:r>
            <a:r>
              <a:rPr lang="id-ID" sz="1400" dirty="0">
                <a:latin typeface="Aldrich" panose="020B0604020202020204" charset="0"/>
              </a:rPr>
              <a:t> menjadi peran penting</a:t>
            </a: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Menggunakan biaya yang banyak karena menggunakan banyak kabel </a:t>
            </a:r>
            <a:r>
              <a:rPr lang="id-ID" sz="1400" dirty="0" err="1">
                <a:latin typeface="Aldrich" panose="020B0604020202020204" charset="0"/>
              </a:rPr>
              <a:t>danhub</a:t>
            </a:r>
            <a:endParaRPr lang="id-ID" sz="1400" dirty="0"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Jika komputer yang ada di tingkat tinggi mengalami masalah, </a:t>
            </a:r>
            <a:r>
              <a:rPr lang="id-ID" sz="1400" dirty="0" err="1">
                <a:latin typeface="Aldrich" panose="020B0604020202020204" charset="0"/>
              </a:rPr>
              <a:t>makakomputer</a:t>
            </a:r>
            <a:r>
              <a:rPr lang="id-ID" sz="1400" dirty="0">
                <a:latin typeface="Aldrich" panose="020B0604020202020204" charset="0"/>
              </a:rPr>
              <a:t> yang </a:t>
            </a:r>
            <a:r>
              <a:rPr lang="id-ID" sz="1400" dirty="0" err="1">
                <a:latin typeface="Aldrich" panose="020B0604020202020204" charset="0"/>
              </a:rPr>
              <a:t>dibawahnya</a:t>
            </a:r>
            <a:r>
              <a:rPr lang="en-US" sz="1400" dirty="0">
                <a:latin typeface="Aldrich" panose="020B0604020202020204" charset="0"/>
              </a:rPr>
              <a:t>           </a:t>
            </a:r>
            <a:r>
              <a:rPr lang="id-ID" sz="1400" dirty="0">
                <a:latin typeface="Aldrich" panose="020B0604020202020204" charset="0"/>
              </a:rPr>
              <a:t>juga mengalami masalah.</a:t>
            </a:r>
            <a:endParaRPr sz="1400" dirty="0">
              <a:latin typeface="Aldrich" panose="020B0604020202020204" charset="0"/>
            </a:endParaRPr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66;p61">
            <a:extLst>
              <a:ext uri="{FF2B5EF4-FFF2-40B4-BE49-F238E27FC236}">
                <a16:creationId xmlns:a16="http://schemas.microsoft.com/office/drawing/2014/main" id="{495FF1FE-D9C0-D5FE-76DE-FC2CBB20ED94}"/>
              </a:ext>
            </a:extLst>
          </p:cNvPr>
          <p:cNvSpPr txBox="1">
            <a:spLocks/>
          </p:cNvSpPr>
          <p:nvPr/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KEKURANGAN </a:t>
            </a:r>
            <a:r>
              <a:rPr lang="id-ID" dirty="0"/>
              <a:t>TOPOLOGY TREE</a:t>
            </a:r>
          </a:p>
        </p:txBody>
      </p:sp>
    </p:spTree>
    <p:extLst>
      <p:ext uri="{BB962C8B-B14F-4D97-AF65-F5344CB8AC3E}">
        <p14:creationId xmlns:p14="http://schemas.microsoft.com/office/powerpoint/2010/main" val="16430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90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Terima</a:t>
            </a:r>
            <a:r>
              <a:rPr lang="en-US" dirty="0"/>
              <a:t> Kasih</a:t>
            </a:r>
            <a:endParaRPr dirty="0"/>
          </a:p>
        </p:txBody>
      </p:sp>
      <p:grpSp>
        <p:nvGrpSpPr>
          <p:cNvPr id="2824" name="Google Shape;2824;p90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2825" name="Google Shape;2825;p90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0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0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0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0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0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0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0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0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0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0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0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0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0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0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0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0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0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0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0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0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0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0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0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0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0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0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0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0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7" name="Google Shape;2857;p90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8" name="Google Shape;2858;p90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2859" name="Google Shape;2859;p9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860" name="Google Shape;2860;p9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9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2" name="Google Shape;2862;p90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3" name="Google Shape;2863;p90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2864" name="Google Shape;2864;p9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865" name="Google Shape;2865;p9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9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7" name="Google Shape;2867;p90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8" name="Google Shape;2868;p90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2869" name="Google Shape;2869;p90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0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0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0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0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0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0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0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90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90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9"/>
          <p:cNvSpPr txBox="1">
            <a:spLocks noGrp="1"/>
          </p:cNvSpPr>
          <p:nvPr>
            <p:ph type="body" idx="1"/>
          </p:nvPr>
        </p:nvSpPr>
        <p:spPr>
          <a:xfrm>
            <a:off x="722375" y="1239352"/>
            <a:ext cx="7699200" cy="3364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Sebelum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Topology tree ,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apakah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kalian tau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itu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jaringan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 Jadi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jaringan merujuk pada susunan fisik atau logis dari elemen-elemen dalam suatu jaringan komputer. Setiap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memiliki karakteristik, keuntungan, dan kelemahan sendiri. Berikut adalah beberapa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jaringan yang umum digunakan, disertai dengan istilah-istilahnya dalam bahasa Indonesia: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Bintang (Star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  <a:endParaRPr lang="en-US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 (Bus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Cincin (Ring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Pohon (Tree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Jala (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  <a:endParaRPr lang="en-US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Setiap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memiliki keunggulan dan kelemahan masing-masing, dan pemilihan tergantung pada kebutuhan spesifik dari jaringan dan tujuan yang ingin dicapai.</a:t>
            </a:r>
            <a:endParaRPr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8" name="Google Shape;1038;p59"/>
          <p:cNvSpPr txBox="1">
            <a:spLocks noGrp="1"/>
          </p:cNvSpPr>
          <p:nvPr>
            <p:ph type="title"/>
          </p:nvPr>
        </p:nvSpPr>
        <p:spPr>
          <a:xfrm>
            <a:off x="722400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TOPOLOGI JARINGAN</a:t>
            </a:r>
            <a:endParaRPr dirty="0"/>
          </a:p>
        </p:txBody>
      </p:sp>
      <p:sp>
        <p:nvSpPr>
          <p:cNvPr id="1039" name="Google Shape;1039;p59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9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0"/>
          <p:cNvSpPr txBox="1">
            <a:spLocks noGrp="1"/>
          </p:cNvSpPr>
          <p:nvPr>
            <p:ph type="subTitle" idx="7"/>
          </p:nvPr>
        </p:nvSpPr>
        <p:spPr>
          <a:xfrm>
            <a:off x="838830" y="1103450"/>
            <a:ext cx="7481454" cy="3207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tree</a:t>
            </a:r>
            <a:r>
              <a:rPr lang="id-ID" dirty="0">
                <a:latin typeface="Aldrich" panose="020B0604020202020204" charset="0"/>
              </a:rPr>
              <a:t> adalah sistem jaringan yang menggunakan struktur pohon dengan banyak cabang. Dikenal juga sebagai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pohon, sistem ini dinamakan demikian karena mirip dengan struktur pohon, dengan cabang sebagai penghubungnya.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tree</a:t>
            </a:r>
            <a:r>
              <a:rPr lang="id-ID" dirty="0">
                <a:latin typeface="Aldrich" panose="020B0604020202020204" charset="0"/>
              </a:rPr>
              <a:t> merupakan gabungan dari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bus dan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star</a:t>
            </a:r>
            <a:r>
              <a:rPr lang="id-ID" dirty="0">
                <a:latin typeface="Aldrich" panose="020B0604020202020204" charset="0"/>
              </a:rPr>
              <a:t>. Sistem penghubung yang bersifat bertingkat, seperti pada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star</a:t>
            </a:r>
            <a:r>
              <a:rPr lang="id-ID" dirty="0">
                <a:latin typeface="Aldrich" panose="020B0604020202020204" charset="0"/>
              </a:rPr>
              <a:t>, digabungkan menjadi satu dalam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bus yang berperan sebagai tulang punggung.</a:t>
            </a:r>
          </a:p>
        </p:txBody>
      </p:sp>
      <p:sp>
        <p:nvSpPr>
          <p:cNvPr id="1058" name="Google Shape;1058;p60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60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45;p60">
            <a:extLst>
              <a:ext uri="{FF2B5EF4-FFF2-40B4-BE49-F238E27FC236}">
                <a16:creationId xmlns:a16="http://schemas.microsoft.com/office/drawing/2014/main" id="{EA920C20-9BFE-9786-31F6-5D4455CF73FD}"/>
              </a:ext>
            </a:extLst>
          </p:cNvPr>
          <p:cNvSpPr txBox="1">
            <a:spLocks/>
          </p:cNvSpPr>
          <p:nvPr/>
        </p:nvSpPr>
        <p:spPr>
          <a:xfrm>
            <a:off x="722375" y="832705"/>
            <a:ext cx="7699200" cy="57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d-ID" dirty="0"/>
              <a:t>TOPOLOGY TREE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1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 KERJA TOPOLOGY TREE</a:t>
            </a:r>
            <a:endParaRPr dirty="0"/>
          </a:p>
        </p:txBody>
      </p:sp>
      <p:grpSp>
        <p:nvGrpSpPr>
          <p:cNvPr id="1077" name="Google Shape;1077;p61"/>
          <p:cNvGrpSpPr/>
          <p:nvPr/>
        </p:nvGrpSpPr>
        <p:grpSpPr>
          <a:xfrm rot="-10569284" flipH="1">
            <a:off x="270909" y="356654"/>
            <a:ext cx="1134582" cy="2214637"/>
            <a:chOff x="409722" y="228600"/>
            <a:chExt cx="1385931" cy="2705253"/>
          </a:xfrm>
        </p:grpSpPr>
        <p:grpSp>
          <p:nvGrpSpPr>
            <p:cNvPr id="1078" name="Google Shape;1078;p6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79" name="Google Shape;1079;p6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6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1" name="Google Shape;1081;p6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61"/>
          <p:cNvGrpSpPr/>
          <p:nvPr/>
        </p:nvGrpSpPr>
        <p:grpSpPr>
          <a:xfrm rot="10569284">
            <a:off x="7738509" y="356654"/>
            <a:ext cx="1134582" cy="2214637"/>
            <a:chOff x="409722" y="228600"/>
            <a:chExt cx="1385931" cy="2705253"/>
          </a:xfrm>
        </p:grpSpPr>
        <p:grpSp>
          <p:nvGrpSpPr>
            <p:cNvPr id="1087" name="Google Shape;1087;p6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88" name="Google Shape;1088;p6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6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0" name="Google Shape;1090;p6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61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141D8-B0E1-B054-A6FC-9BEAD5958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472" y="1171339"/>
            <a:ext cx="6721728" cy="3063899"/>
          </a:xfrm>
        </p:spPr>
        <p:txBody>
          <a:bodyPr/>
          <a:lstStyle/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Cara kerja dari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tree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ini akan berbentuk dalam sebuah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jaringankomputer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yang menggunakan sistem pohon bercabang.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tree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inimempunyai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sistem yang bertingkat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dimana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penggunaannya digunakan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sebagaimedia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interkoneksi antar sentral.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Dimana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dalam interkoneksi tersebut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terdapathierarki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yang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berbeda.Analogi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dari pernyataan sebelumnya yakni apabila terdapat lokasi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atautempat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yang rendah maka hierarki yang didapatkan juga akan rendah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pula.Begitupun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sebaliknya, semakin tinggi tempat atau lokasi suatu jaringan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makahierarki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yang didapatkan juga akan semakin tinggi. Hal ini membuat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treesangat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cocok diaplikasikan atau diterapkan pada sistem jaringan bahkan sangat bagus juga untuk digunakan sebagai jaringan WAN.</a:t>
            </a:r>
            <a:endParaRPr lang="id-ID" sz="1400" dirty="0">
              <a:latin typeface="Aldrich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1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KARAKTERISTIK TOPOLOGY TREE</a:t>
            </a:r>
            <a:endParaRPr dirty="0"/>
          </a:p>
        </p:txBody>
      </p:sp>
      <p:sp>
        <p:nvSpPr>
          <p:cNvPr id="1091" name="Google Shape;1091;p61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141D8-B0E1-B054-A6FC-9BEAD5958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58" y="1171339"/>
            <a:ext cx="7284972" cy="3063899"/>
          </a:xfrm>
        </p:spPr>
        <p:txBody>
          <a:bodyPr/>
          <a:lstStyle/>
          <a:p>
            <a:pPr marL="3175" indent="-3175" algn="just"/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Tree atau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pohon memiliki karakteristik yang berasal dari gabungan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star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dan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bus. Setiap komputer yang terhubung ke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hub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akan meneruskan hubungan ke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hub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lain yang berfungsi sebagai jalur tulang punggung atau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backbone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.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ini menggabungkan perangkat dari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star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ke dalam satu struktur yang berperan sebagai jalur tulang punggung atau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backbone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.</a:t>
            </a:r>
          </a:p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Beberapa karakteristik utama dari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tree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:</a:t>
            </a:r>
            <a:endParaRPr lang="en-US" sz="1400" b="0" i="0" dirty="0">
              <a:solidFill>
                <a:srgbClr val="000000"/>
              </a:solidFill>
              <a:effectLst/>
              <a:latin typeface="Aldrich" panose="020B0604020202020204" charset="0"/>
            </a:endParaRPr>
          </a:p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- Komunikasi antar kelompok dilakukan melalui sebuah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hub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.</a:t>
            </a:r>
          </a:p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-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Pusat data dan kendali jaringan berada dan diatasi oleh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hub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.</a:t>
            </a:r>
          </a:p>
          <a:p>
            <a:pPr marL="3175" indent="-3175" algn="just">
              <a:tabLst>
                <a:tab pos="112713" algn="l"/>
              </a:tabLst>
            </a:pPr>
            <a:r>
              <a:rPr lang="en-US" sz="1400" dirty="0">
                <a:solidFill>
                  <a:srgbClr val="000000"/>
                </a:solidFill>
                <a:latin typeface="Aldrich" panose="020B0604020202020204" charset="0"/>
              </a:rPr>
              <a:t>-	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Dalam kelompok jaringan yang membentuk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star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, terjadi pengelompokan atau klasifikasi pada tiap tingkatan.</a:t>
            </a:r>
          </a:p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- Kabel utama berperan sebagai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backbone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atau tulang punggung yang menghubungkan jaringan.</a:t>
            </a:r>
            <a:endParaRPr lang="en-US" sz="1400" b="0" i="0" dirty="0">
              <a:solidFill>
                <a:srgbClr val="000000"/>
              </a:solidFill>
              <a:effectLst/>
              <a:latin typeface="Aldri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7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CONTOH TOPOLOGY TREE</a:t>
            </a:r>
            <a:endParaRPr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10686-03E8-F565-706B-0B537695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2" y="1235312"/>
            <a:ext cx="4073236" cy="29687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Pertama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Buat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Kerangka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r>
              <a:rPr lang="en-US" dirty="0">
                <a:latin typeface="Aldrich" panose="020B0604020202020204" charset="0"/>
              </a:rPr>
              <a:t> 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24" y="1349679"/>
            <a:ext cx="3883976" cy="28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Atur</a:t>
            </a:r>
            <a:r>
              <a:rPr lang="en-US" dirty="0">
                <a:latin typeface="Aldrich" panose="020B0604020202020204" charset="0"/>
              </a:rPr>
              <a:t> IP server </a:t>
            </a:r>
            <a:r>
              <a:rPr lang="en-US" dirty="0" err="1">
                <a:latin typeface="Aldrich" panose="020B0604020202020204" charset="0"/>
              </a:rPr>
              <a:t>persis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5284" y="1349679"/>
            <a:ext cx="3816256" cy="28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9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Atur</a:t>
            </a:r>
            <a:r>
              <a:rPr lang="en-US" dirty="0">
                <a:latin typeface="Aldrich" panose="020B0604020202020204" charset="0"/>
              </a:rPr>
              <a:t> IP pada PC 1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77292" y="1268687"/>
            <a:ext cx="3135627" cy="313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8377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732</Words>
  <Application>Microsoft Office PowerPoint</Application>
  <PresentationFormat>On-screen Show (16:9)</PresentationFormat>
  <Paragraphs>62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Aldrich</vt:lpstr>
      <vt:lpstr>Arial</vt:lpstr>
      <vt:lpstr>Didact Gothic</vt:lpstr>
      <vt:lpstr>Century Gothic</vt:lpstr>
      <vt:lpstr>Virtual Slides for Education Day by Slidesgo</vt:lpstr>
      <vt:lpstr>TOPOLOGY TREE </vt:lpstr>
      <vt:lpstr>TOPOLOGI JARINGAN</vt:lpstr>
      <vt:lpstr>PowerPoint Presentation</vt:lpstr>
      <vt:lpstr>CARA KERJA TOPOLOGY TREE</vt:lpstr>
      <vt:lpstr>KARAKTERISTIK TOPOLOGY TREE</vt:lpstr>
      <vt:lpstr>CONTOH TOPOLOGY TREE</vt:lpstr>
      <vt:lpstr>CARA MEMBUAT TOPOLOGY TREE</vt:lpstr>
      <vt:lpstr>CARA MEMBUAT TOPOLOGY TREE</vt:lpstr>
      <vt:lpstr>CARA MEMBUAT TOPOLOGY TREE</vt:lpstr>
      <vt:lpstr>CARA MEMBUAT TOPOLOGY TREE</vt:lpstr>
      <vt:lpstr>CARA MEMBUAT TOPOLOGY TREE</vt:lpstr>
      <vt:lpstr>CARA MEMBUAT TOPOLOGY TREE</vt:lpstr>
      <vt:lpstr>Simulasi Pengiriman Pesan 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TOPOLOGY TREE </dc:title>
  <dc:creator>ASUS</dc:creator>
  <cp:lastModifiedBy>Muhammad Adam Alghifari</cp:lastModifiedBy>
  <cp:revision>2</cp:revision>
  <dcterms:modified xsi:type="dcterms:W3CDTF">2023-11-13T12:27:24Z</dcterms:modified>
</cp:coreProperties>
</file>